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298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58" r:id="rId14"/>
    <p:sldId id="259" r:id="rId15"/>
    <p:sldId id="262" r:id="rId16"/>
    <p:sldId id="260" r:id="rId17"/>
    <p:sldId id="261" r:id="rId18"/>
    <p:sldId id="263" r:id="rId19"/>
    <p:sldId id="264" r:id="rId20"/>
    <p:sldId id="265" r:id="rId21"/>
    <p:sldId id="266" r:id="rId22"/>
    <p:sldId id="267" r:id="rId23"/>
    <p:sldId id="269" r:id="rId24"/>
    <p:sldId id="26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1" r:id="rId34"/>
    <p:sldId id="283" r:id="rId35"/>
    <p:sldId id="284" r:id="rId36"/>
    <p:sldId id="278" r:id="rId37"/>
    <p:sldId id="279" r:id="rId38"/>
    <p:sldId id="280" r:id="rId39"/>
    <p:sldId id="294" r:id="rId40"/>
    <p:sldId id="295" r:id="rId41"/>
    <p:sldId id="296" r:id="rId42"/>
    <p:sldId id="285" r:id="rId43"/>
    <p:sldId id="299" r:id="rId44"/>
    <p:sldId id="300" r:id="rId45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FE0"/>
    <a:srgbClr val="0FA5E1"/>
    <a:srgbClr val="A57DDC"/>
    <a:srgbClr val="2CB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DB41-48DE-4FBE-8FE8-C51B2912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6139E-1BF6-47FA-985D-2903FC933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18399-37E9-41CD-BA91-818D35F3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5B8C4-4496-468B-9AB0-44C0C1E7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C0ABB-D2D7-4BD7-AD8C-A846EA0C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8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2740-D208-44E7-8FBB-9C647AE8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F19AF-D4F5-4A6B-B772-2944A9E95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C731-2D59-4764-B6AD-8D90162E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8AC2D-0743-4698-9E17-4223CF36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07F06-CAA2-4A4D-AA8C-EB046A20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26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76ED5-27C1-4297-B63D-158DC18CE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3BB42-DC5E-4C39-AC2C-25DD1B29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BDFF-50AE-4871-B6D4-C5C9F4F1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D025-D8EF-4C8C-BBBD-B8130E78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C285-1C46-4121-8270-099D5012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625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059-D512-44A3-AE38-758D3603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19D9A-74CE-44DC-BBB9-D29173E66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4EC36-57E7-45E9-8D2F-EC6BFA4D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2B31-A7F7-42C2-A8D6-4CE54961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C03D-7459-432E-A805-07DEBCAC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34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232A-B02A-4653-949C-7CFFC10A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66F8C-8A7F-40DB-A748-328347E94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FB0A7-740C-4D95-8BFC-E3599936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F2933-422F-4C67-85C7-BEB52013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D484E-7DA5-4A53-9845-C260C4D1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4501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AAE0-EFB2-4487-8E6A-6CFBB444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126D-5117-47CE-AFC2-77219FF0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D9ECA-2E6E-48B4-929F-59523A73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DBC56-C531-4DD0-832F-011107D9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9ED85-2AE3-40FA-8579-276AFE0A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8D3AE-C469-4C7C-ADD0-9D612F7C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90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4E6D-F653-4177-8C44-41F3D9E0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8F5ED-84D9-4898-B107-C979B212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BD7B8-3E2C-445C-925C-1EA95713E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D196B-5C82-4F9F-90D4-2D062235D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C33CA-CF53-4441-B6BF-EA656AC28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AA94A-1D4E-4102-ACE9-216A0017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717DD-2BEE-40E4-B8C3-EB798E0E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35A47-95D2-47DA-AD65-A6BF6292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78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26E9-E4A5-46ED-9605-E4EF12F9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07ADE-98EB-4F84-BFA2-1053A354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B82DF-442D-4BF3-9A21-4D41F8B1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6F746-610A-430E-8F3D-ECE66FB5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742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69D0FD-9EBC-47B0-B7BA-0507C416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9AC8F-4E49-4F42-8ADB-72B2190B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71D2-531F-4F5F-A278-FE709E11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57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B3E2-9E5A-4189-B589-8159B0BD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4E8B-5F13-45C9-9FC6-179C80AE3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2D34C-CEAD-4B6E-B8CB-A8ADAEB0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3AF8B-4AED-4CBE-BB5C-A10207A6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BB8E-67F8-46E8-9D5E-4E6BAD60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9E00-D8E0-4407-97B8-81203747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517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3052-2EBC-4832-B8BE-16F9F63C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5E9A3-3C30-417E-B387-1ECE239A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00761-6497-4C80-8469-1BE76D51D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A5A50-96FB-40B2-9CA2-8EADD919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68986-1E9A-4881-8875-56F953B4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3A715-29B3-48E2-836E-716F4B4F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377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17A16-4705-4B43-80F0-10C143DE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D7049-0EFC-408B-A9C5-9CBD07AB2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DE0CC-0576-4EF6-B21A-AC6FFD9D6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79588-7497-4D45-800F-C13503A4DA13}" type="datetimeFigureOut">
              <a:rPr lang="en-ID" smtClean="0"/>
              <a:t>27/11/2017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7545-7E35-4AB8-B40D-BB6607A44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023C2-0E4E-4607-B60B-892862F7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D7083-3573-481A-90E5-A2F091FE6A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946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F48E79-F14B-4098-9931-69A553562B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F4FBB-0CDE-4E31-A3CA-CE7C372D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743" y="1346549"/>
            <a:ext cx="6342345" cy="2292267"/>
          </a:xfrm>
        </p:spPr>
        <p:txBody>
          <a:bodyPr>
            <a:normAutofit fontScale="90000"/>
          </a:bodyPr>
          <a:lstStyle/>
          <a:p>
            <a:r>
              <a:rPr lang="en-ID" dirty="0"/>
              <a:t>Chaos and Strange Attractors:</a:t>
            </a:r>
            <a:br>
              <a:rPr lang="en-ID" dirty="0"/>
            </a:br>
            <a:r>
              <a:rPr lang="en-ID" dirty="0"/>
              <a:t>The Lorenz Equations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F7514-919D-4628-9F39-3AE9D162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79070" r="5497" b="10421"/>
          <a:stretch/>
        </p:blipFill>
        <p:spPr>
          <a:xfrm>
            <a:off x="-229644" y="5517718"/>
            <a:ext cx="10571968" cy="72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77B64-C21F-438F-8D08-6A3F249B6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1" t="76329" r="5496" b="13163"/>
          <a:stretch/>
        </p:blipFill>
        <p:spPr>
          <a:xfrm>
            <a:off x="-229644" y="4797474"/>
            <a:ext cx="10571968" cy="720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FB9AC-1C97-4A27-BB05-9C1A65247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54" y="140140"/>
            <a:ext cx="43719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0539-30A6-49CF-8A98-57B92089C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6" t="32655" r="24092" b="45051"/>
          <a:stretch/>
        </p:blipFill>
        <p:spPr>
          <a:xfrm>
            <a:off x="838199" y="1690687"/>
            <a:ext cx="10515599" cy="249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F3D7C-03B4-426B-B88C-6EE04BBF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7" t="17720" r="33853" b="74422"/>
          <a:stretch/>
        </p:blipFill>
        <p:spPr>
          <a:xfrm>
            <a:off x="838197" y="4888291"/>
            <a:ext cx="5257801" cy="695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D99608-24C6-48AD-AEA2-DDC6F03E7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7" t="33983" r="33853" b="52869"/>
          <a:stretch/>
        </p:blipFill>
        <p:spPr>
          <a:xfrm>
            <a:off x="6233030" y="4669302"/>
            <a:ext cx="5120768" cy="11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2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58927DC-21A7-42C3-A1BD-A23484C37D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440" y="1714476"/>
                <a:ext cx="11397119" cy="501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dirty="0">
                    <a:latin typeface="Cambria Math" panose="02040503050406030204" pitchFamily="18" charset="0"/>
                  </a:rPr>
                  <a:t>Rescaling the equation as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ID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D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D" dirty="0">
                    <a:latin typeface="Cambria Math" panose="02040503050406030204" pitchFamily="18" charset="0"/>
                  </a:rPr>
                  <a:t> and defining: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𝑟𝑐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D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D" dirty="0">
                    <a:latin typeface="Cambria Math" panose="02040503050406030204" pitchFamily="18" charset="0"/>
                  </a:rPr>
                  <a:t>we arrive at the system:</a:t>
                </a:r>
              </a:p>
              <a:p>
                <a:pPr marL="0" indent="0">
                  <a:buNone/>
                </a:pPr>
                <a:endParaRPr lang="en-ID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acc>
                        <m:accPr>
                          <m:chr m:val="̂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̂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58927DC-21A7-42C3-A1BD-A23484C37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0" y="1714476"/>
                <a:ext cx="11397119" cy="5012001"/>
              </a:xfrm>
              <a:prstGeom prst="rect">
                <a:avLst/>
              </a:prstGeom>
              <a:blipFill>
                <a:blip r:embed="rId2"/>
                <a:stretch>
                  <a:fillRect l="-802" t="-304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9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58927DC-21A7-42C3-A1BD-A23484C37D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440" y="1714476"/>
                <a:ext cx="11397119" cy="501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2400" dirty="0">
                    <a:latin typeface="Cambria Math" panose="02040503050406030204" pitchFamily="18" charset="0"/>
                  </a:rPr>
                  <a:t>Rescaling once more by defining: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d>
                            <m:dPr>
                              <m:ctrlP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D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ID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d>
                            <m:d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ID" sz="2400" dirty="0"/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endParaRPr lang="en-ID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58927DC-21A7-42C3-A1BD-A23484C37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0" y="1714476"/>
                <a:ext cx="11397119" cy="5012001"/>
              </a:xfrm>
              <a:prstGeom prst="rect">
                <a:avLst/>
              </a:prstGeom>
              <a:blipFill>
                <a:blip r:embed="rId2"/>
                <a:stretch>
                  <a:fillRect l="-802" t="-170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1563EA-7ABF-4E0D-B750-9417AFD16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33259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𝑋𝑍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1563EA-7ABF-4E0D-B750-9417AFD1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3259"/>
                <a:ext cx="3194137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D863AD-15E8-426F-B066-BFEB8FD2A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8850" y="4308953"/>
                <a:ext cx="3001550" cy="2281325"/>
              </a:xfrm>
              <a:ln>
                <a:solidFill>
                  <a:srgbClr val="E0FFE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D863AD-15E8-426F-B066-BFEB8FD2A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850" y="4308953"/>
                <a:ext cx="3001550" cy="2281325"/>
              </a:xfrm>
              <a:blipFill>
                <a:blip r:embed="rId4"/>
                <a:stretch>
                  <a:fillRect/>
                </a:stretch>
              </a:blipFill>
              <a:ln>
                <a:solidFill>
                  <a:srgbClr val="E0FFE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66DA884-7D21-4FC2-B5CF-FEDDB3338E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913" y="4537552"/>
                <a:ext cx="3931607" cy="2052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D" dirty="0"/>
                  <a:t>	: Prandtl number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D" dirty="0"/>
                  <a:t>	: Rescaled Rayleigh 	  number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D" dirty="0"/>
                  <a:t>	: Aspect ratio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66DA884-7D21-4FC2-B5CF-FEDDB333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913" y="4537552"/>
                <a:ext cx="3931607" cy="2052726"/>
              </a:xfrm>
              <a:prstGeom prst="rect">
                <a:avLst/>
              </a:prstGeom>
              <a:blipFill>
                <a:blip r:embed="rId5"/>
                <a:stretch>
                  <a:fillRect t="-4748" r="-26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96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6075" y="2055813"/>
                <a:ext cx="7996825" cy="41211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D" dirty="0"/>
                  <a:t>	: Intensity of the fluid motion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D" dirty="0"/>
                  <a:t>	: Temperature variation in horizontal direction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D" dirty="0"/>
                  <a:t>	: Temperature variation in vertical direction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D" dirty="0"/>
                  <a:t>	: Material property of the fluid layer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D" dirty="0"/>
                  <a:t>	: Geometrical property of the fluid layer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D" dirty="0"/>
                  <a:t>	: Proportional to the temperature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b="0" i="0" smtClean="0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6075" y="2055813"/>
                <a:ext cx="7996825" cy="4121150"/>
              </a:xfrm>
              <a:blipFill>
                <a:blip r:embed="rId2"/>
                <a:stretch>
                  <a:fillRect t="-23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9390FA6-E607-41FE-90F4-5F67CB179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969" y="2055813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9390FA6-E607-41FE-90F4-5F67CB17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69" y="2055813"/>
                <a:ext cx="3194137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440" y="1714476"/>
                <a:ext cx="11397119" cy="38721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ID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40" y="1714476"/>
                <a:ext cx="11397119" cy="3872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Jacobian of the Lorenz Equation</a:t>
            </a:r>
          </a:p>
        </p:txBody>
      </p:sp>
    </p:spTree>
    <p:extLst>
      <p:ext uri="{BB962C8B-B14F-4D97-AF65-F5344CB8AC3E}">
        <p14:creationId xmlns:p14="http://schemas.microsoft.com/office/powerpoint/2010/main" val="290714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1CFA8CB-9443-49C9-B3C0-66E9990A8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637" y="2055813"/>
                <a:ext cx="3913200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1CFA8CB-9443-49C9-B3C0-66E9990A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37" y="2055813"/>
                <a:ext cx="391320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EFAF856-D8A5-4E9E-AD70-9894DD28BDEF}"/>
              </a:ext>
            </a:extLst>
          </p:cNvPr>
          <p:cNvSpPr/>
          <p:nvPr/>
        </p:nvSpPr>
        <p:spPr>
          <a:xfrm>
            <a:off x="4876278" y="3020315"/>
            <a:ext cx="2439444" cy="16784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801FA56-4F1C-4A52-B86E-B9BC26E06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3162" y="2055813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801FA56-4F1C-4A52-B86E-B9BC26E06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62" y="2055813"/>
                <a:ext cx="3913340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Jacobian of the Lorenz Equation</a:t>
            </a:r>
          </a:p>
        </p:txBody>
      </p:sp>
    </p:spTree>
    <p:extLst>
      <p:ext uri="{BB962C8B-B14F-4D97-AF65-F5344CB8AC3E}">
        <p14:creationId xmlns:p14="http://schemas.microsoft.com/office/powerpoint/2010/main" val="84575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0437" y="2348303"/>
                <a:ext cx="7974121" cy="34825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From the first equation,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 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Substitute to the second and the third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0437" y="2348303"/>
                <a:ext cx="7974121" cy="3482562"/>
              </a:xfrm>
              <a:blipFill>
                <a:blip r:embed="rId2"/>
                <a:stretch>
                  <a:fillRect l="-1606" t="-27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Critical Points of 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72A4E62-C450-494E-A39E-91AC0EC03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0" y="2409509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72A4E62-C450-494E-A39E-91AC0EC03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0" y="2409509"/>
                <a:ext cx="3194137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EA49C8E-067D-482F-90AC-A3AEEC70E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EA49C8E-067D-482F-90AC-A3AEEC70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417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0438" y="1690689"/>
                <a:ext cx="7974121" cy="496063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D" dirty="0"/>
                  <a:t>Solving this system, we will have 2 solutions:</a:t>
                </a:r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b="0" dirty="0"/>
              </a:p>
              <a:p>
                <a:pPr marL="0" indent="0">
                  <a:buNone/>
                </a:pPr>
                <a:r>
                  <a:rPr lang="en-ID" i="1" dirty="0"/>
                  <a:t>	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b="0" i="1" dirty="0"/>
              </a:p>
              <a:p>
                <a:pPr marL="0" indent="0">
                  <a:buNone/>
                </a:pPr>
                <a:r>
                  <a:rPr lang="en-ID" i="1" dirty="0"/>
                  <a:t>	</a:t>
                </a:r>
                <a:r>
                  <a:rPr lang="en-ID" dirty="0"/>
                  <a:t>1)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−1−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i="1" dirty="0"/>
              </a:p>
              <a:p>
                <a:pPr marL="0" indent="0">
                  <a:buNone/>
                </a:pPr>
                <a:r>
                  <a:rPr lang="en-ID" dirty="0"/>
                  <a:t>	2)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𝑏𝑧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+0=0⇒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ID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r>
                  <a:rPr lang="en-ID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0438" y="1690689"/>
                <a:ext cx="7974121" cy="4960632"/>
              </a:xfrm>
              <a:blipFill>
                <a:blip r:embed="rId2"/>
                <a:stretch>
                  <a:fillRect l="-1606" t="-270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Critical Points of 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355866D-AC78-4842-BF4E-9D77D48DA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0564" y="3173583"/>
                <a:ext cx="4466834" cy="5108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355866D-AC78-4842-BF4E-9D77D48DA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64" y="3173583"/>
                <a:ext cx="4466834" cy="510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051689F-F0E9-415C-A9AE-EB23A4BE47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4472" y="2359406"/>
                <a:ext cx="3913340" cy="6026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051689F-F0E9-415C-A9AE-EB23A4BE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472" y="2359406"/>
                <a:ext cx="3913340" cy="602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F226A6A5-1F57-4C1E-A281-8059DC141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0438" y="2793342"/>
                <a:ext cx="3109846" cy="4920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F226A6A5-1F57-4C1E-A281-8059DC141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438" y="2793342"/>
                <a:ext cx="3109846" cy="49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658C95-9AD3-4809-B687-222E91F577FF}"/>
              </a:ext>
            </a:extLst>
          </p:cNvPr>
          <p:cNvCxnSpPr>
            <a:cxnSpLocks/>
          </p:cNvCxnSpPr>
          <p:nvPr/>
        </p:nvCxnSpPr>
        <p:spPr>
          <a:xfrm flipV="1">
            <a:off x="6930284" y="2710853"/>
            <a:ext cx="560280" cy="30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E13D7-FA40-44AC-BB0E-8D568222039F}"/>
              </a:ext>
            </a:extLst>
          </p:cNvPr>
          <p:cNvCxnSpPr>
            <a:cxnSpLocks/>
          </p:cNvCxnSpPr>
          <p:nvPr/>
        </p:nvCxnSpPr>
        <p:spPr>
          <a:xfrm>
            <a:off x="6930284" y="3012196"/>
            <a:ext cx="560280" cy="36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64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0438" y="1553227"/>
                <a:ext cx="8254652" cy="50980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2.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r>
                  <a:rPr lang="en-ID" sz="2400" dirty="0"/>
                  <a:t>	1)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−1−</m:t>
                        </m:r>
                        <m:d>
                          <m:d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		 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ID" sz="2400" i="1">
                        <a:latin typeface="Cambria Math" panose="02040503050406030204" pitchFamily="18" charset="0"/>
                      </a:rPr>
                      <m:t>0=0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2) 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b="0" dirty="0"/>
              </a:p>
              <a:p>
                <a:pPr marL="0" indent="0">
                  <a:buNone/>
                </a:pPr>
                <a:r>
                  <a:rPr lang="en-ID" sz="2400" dirty="0"/>
                  <a:t>			    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sSup>
                      <m:sSup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		      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D" b="0" dirty="0"/>
                  <a:t> </a:t>
                </a:r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Because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D" dirty="0"/>
                  <a:t>, then it must be the case that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0438" y="1553227"/>
                <a:ext cx="8254652" cy="5098094"/>
              </a:xfrm>
              <a:blipFill>
                <a:blip r:embed="rId2"/>
                <a:stretch>
                  <a:fillRect l="-1551" t="-20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Critical Points of 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08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0438" y="1553227"/>
                <a:ext cx="8254652" cy="50980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2.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For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1)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1−1−0</m:t>
                        </m:r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2) 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0+</m:t>
                    </m:r>
                    <m:sSup>
                      <m:sSup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            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		</a:t>
                </a:r>
                <a14:m>
                  <m:oMath xmlns:m="http://schemas.openxmlformats.org/officeDocument/2006/math">
                    <m:r>
                      <a:rPr lang="en-ID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b="0" dirty="0"/>
              </a:p>
              <a:p>
                <a:pPr marL="0" indent="0">
                  <a:buNone/>
                </a:pPr>
                <a:r>
                  <a:rPr lang="en-ID" sz="2400" dirty="0"/>
                  <a:t>		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400" dirty="0"/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0438" y="1553227"/>
                <a:ext cx="8254652" cy="5098094"/>
              </a:xfrm>
              <a:blipFill>
                <a:blip r:embed="rId2"/>
                <a:stretch>
                  <a:fillRect l="-1551" t="-20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Critical Points of 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70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B4C45F-7AB6-4825-8497-8D399A0B1BE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2806874" cy="1738312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Introduction to the Lorenz Equation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8C5E36-7734-4F97-8250-B8E4A4ABD934}"/>
              </a:ext>
            </a:extLst>
          </p:cNvPr>
          <p:cNvSpPr txBox="1">
            <a:spLocks/>
          </p:cNvSpPr>
          <p:nvPr/>
        </p:nvSpPr>
        <p:spPr>
          <a:xfrm>
            <a:off x="1540701" y="4742179"/>
            <a:ext cx="2806874" cy="1738312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The Lorenz Equation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9A04AE-C50B-456C-9065-BA2593AAE5D3}"/>
              </a:ext>
            </a:extLst>
          </p:cNvPr>
          <p:cNvSpPr txBox="1">
            <a:spLocks/>
          </p:cNvSpPr>
          <p:nvPr/>
        </p:nvSpPr>
        <p:spPr>
          <a:xfrm>
            <a:off x="4347575" y="1690688"/>
            <a:ext cx="2806874" cy="1738312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Jacobian of the Lorenz Equation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6DA2D1-84A5-4EF0-939E-17ECFE59513C}"/>
              </a:ext>
            </a:extLst>
          </p:cNvPr>
          <p:cNvSpPr txBox="1">
            <a:spLocks/>
          </p:cNvSpPr>
          <p:nvPr/>
        </p:nvSpPr>
        <p:spPr>
          <a:xfrm>
            <a:off x="5050076" y="4726593"/>
            <a:ext cx="2806874" cy="1738312"/>
          </a:xfrm>
          <a:prstGeom prst="rect">
            <a:avLst/>
          </a:prstGeom>
          <a:solidFill>
            <a:srgbClr val="2CB037"/>
          </a:solidFill>
          <a:ln>
            <a:solidFill>
              <a:srgbClr val="E0FFE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Critical Points of the Lorenz Equation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D2FB680-DCF6-4F57-91E1-AE5B3AA6DCFA}"/>
              </a:ext>
            </a:extLst>
          </p:cNvPr>
          <p:cNvSpPr txBox="1">
            <a:spLocks/>
          </p:cNvSpPr>
          <p:nvPr/>
        </p:nvSpPr>
        <p:spPr>
          <a:xfrm>
            <a:off x="7850687" y="1690688"/>
            <a:ext cx="2806874" cy="1738312"/>
          </a:xfrm>
          <a:prstGeom prst="rect">
            <a:avLst/>
          </a:prstGeom>
          <a:solidFill>
            <a:srgbClr val="0FA5E1"/>
          </a:solidFill>
          <a:ln>
            <a:solidFill>
              <a:srgbClr val="E0FFE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Lorenz Equation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on Earth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DF7C409-A0E2-4218-861D-20B675C43C92}"/>
              </a:ext>
            </a:extLst>
          </p:cNvPr>
          <p:cNvSpPr txBox="1">
            <a:spLocks/>
          </p:cNvSpPr>
          <p:nvPr/>
        </p:nvSpPr>
        <p:spPr>
          <a:xfrm>
            <a:off x="8559451" y="4742179"/>
            <a:ext cx="2806874" cy="1738312"/>
          </a:xfrm>
          <a:prstGeom prst="rect">
            <a:avLst/>
          </a:prstGeom>
          <a:solidFill>
            <a:srgbClr val="A57DDC"/>
          </a:solidFill>
          <a:ln>
            <a:solidFill>
              <a:srgbClr val="E0FFE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Plot of the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Lorenz Equation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7803A9-6525-454F-B14C-6EC040405B4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241637" y="3429000"/>
            <a:ext cx="702501" cy="131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3913EA-E4D1-49CC-8FFD-CC398BDFDAEA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2944138" y="3429000"/>
            <a:ext cx="2806874" cy="131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BD6D16-5571-4581-8CCA-A41221EA7C2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5751012" y="3429000"/>
            <a:ext cx="702501" cy="12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908AE6-BB45-4B9B-8FE9-4F5F5BC1243F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6453513" y="3429000"/>
            <a:ext cx="2800611" cy="129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365FF0-3815-4DED-B0DA-8D136A4DCF1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54124" y="3429000"/>
            <a:ext cx="708764" cy="131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33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0438" y="1553227"/>
                <a:ext cx="8254652" cy="50980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2.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&gt;1:</m:t>
                      </m:r>
                    </m:oMath>
                  </m:oMathPara>
                </a14:m>
                <a:endParaRPr lang="en-ID" sz="2370" dirty="0"/>
              </a:p>
              <a:p>
                <a:pPr marL="0" indent="0">
                  <a:buNone/>
                </a:pPr>
                <a:endParaRPr lang="en-ID" sz="237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ID" sz="237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37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237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D" sz="2370" dirty="0"/>
              </a:p>
              <a:p>
                <a:pPr marL="0" indent="0">
                  <a:buNone/>
                </a:pPr>
                <a:endParaRPr lang="en-ID" sz="237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ID" sz="23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ID" sz="237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37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rad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ID" sz="237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37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rad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D" sz="2370" dirty="0"/>
              </a:p>
              <a:p>
                <a:pPr marL="0" indent="0">
                  <a:buNone/>
                </a:pPr>
                <a:endParaRPr lang="en-ID" sz="237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ID" sz="237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ID" sz="23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37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237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D" sz="2370" dirty="0"/>
              </a:p>
              <a:p>
                <a:pPr marL="0" indent="0">
                  <a:buNone/>
                </a:pPr>
                <a:endParaRPr lang="en-ID" sz="237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37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D" sz="237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D" sz="237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ID" sz="23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ID" sz="237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37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rad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,−</m:t>
                          </m:r>
                          <m:rad>
                            <m:radPr>
                              <m:degHide m:val="on"/>
                              <m:ctrlPr>
                                <a:rPr lang="en-ID" sz="237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37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D" sz="237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rad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37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D" sz="237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0438" y="1553227"/>
                <a:ext cx="8254652" cy="5098094"/>
              </a:xfrm>
              <a:blipFill>
                <a:blip r:embed="rId2"/>
                <a:stretch>
                  <a:fillRect l="-1551" t="-20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Critical Points of 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6B219B9-B3F0-4FB1-B3C5-7A32CBD3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1" y="2409510"/>
                <a:ext cx="3194137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57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5397" y="2055813"/>
                <a:ext cx="7384745" cy="33601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Therefore, the critical points of this system are as follows:</a:t>
                </a:r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ID" dirty="0"/>
                  <a:t>				</a:t>
                </a:r>
                <a14:m>
                  <m:oMath xmlns:m="http://schemas.openxmlformats.org/officeDocument/2006/math">
                    <m:r>
                      <a:rPr lang="en-ID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</a:rPr>
                      <m:t>       ,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D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D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5397" y="2055813"/>
                <a:ext cx="7384745" cy="3360152"/>
              </a:xfrm>
              <a:blipFill>
                <a:blip r:embed="rId2"/>
                <a:stretch>
                  <a:fillRect l="-1734" t="-2904" r="-1156" b="-5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Critical Points of the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9CFC1C3-D781-4E7B-A9A7-D5FCBAB05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637" y="2055813"/>
                <a:ext cx="3913200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9CFC1C3-D781-4E7B-A9A7-D5FCBAB0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37" y="2055813"/>
                <a:ext cx="3913200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27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099" y="1608941"/>
                <a:ext cx="11335789" cy="62069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ID" sz="2400" dirty="0"/>
                  <a:t>For the Earth’s atmosphere, reasonable values of the parameters are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D" sz="2400" dirty="0"/>
                  <a:t> and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ID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099" y="1608941"/>
                <a:ext cx="11335789" cy="620692"/>
              </a:xfrm>
              <a:blipFill>
                <a:blip r:embed="rId2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9CFC1C3-D781-4E7B-A9A7-D5FCBAB05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6" y="2729739"/>
                <a:ext cx="3913200" cy="33601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9CFC1C3-D781-4E7B-A9A7-D5FCBAB0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6" y="2729739"/>
                <a:ext cx="3913200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1BC9F03-0876-45D8-BBBD-E544058D266B}"/>
                  </a:ext>
                </a:extLst>
              </p:cNvPr>
              <p:cNvSpPr/>
              <p:nvPr/>
            </p:nvSpPr>
            <p:spPr>
              <a:xfrm>
                <a:off x="4849272" y="3502003"/>
                <a:ext cx="2439444" cy="1815621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D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1BC9F03-0876-45D8-BBBD-E544058D2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272" y="3502003"/>
                <a:ext cx="2439444" cy="1815621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6997B8-3896-4509-89FD-F04318D1AC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6752" y="2729737"/>
                <a:ext cx="391320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6997B8-3896-4509-89FD-F04318D1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52" y="2729737"/>
                <a:ext cx="3913200" cy="336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91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FAF856-D8A5-4E9E-AD70-9894DD28BDEF}"/>
              </a:ext>
            </a:extLst>
          </p:cNvPr>
          <p:cNvSpPr/>
          <p:nvPr/>
        </p:nvSpPr>
        <p:spPr>
          <a:xfrm>
            <a:off x="4876278" y="3020315"/>
            <a:ext cx="2439444" cy="16784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801FA56-4F1C-4A52-B86E-B9BC26E06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3162" y="2055813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801FA56-4F1C-4A52-B86E-B9BC26E06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62" y="2055813"/>
                <a:ext cx="391334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EB1D48-666E-4B52-B8EC-F4FD9BFC2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637" y="2055812"/>
                <a:ext cx="391320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EB1D48-666E-4B52-B8EC-F4FD9BFC2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37" y="2055812"/>
                <a:ext cx="3913200" cy="3360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660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35455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The critical points of the system are as follows:</a:t>
                </a:r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ID" dirty="0"/>
                  <a:t>				</a:t>
                </a:r>
                <a14:m>
                  <m:oMath xmlns:m="http://schemas.openxmlformats.org/officeDocument/2006/math">
                    <m:r>
                      <a:rPr lang="en-ID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D" i="1">
                        <a:latin typeface="Cambria Math" panose="02040503050406030204" pitchFamily="18" charset="0"/>
                      </a:rPr>
                      <m:t>        , 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D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,−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D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3545517"/>
              </a:xfrm>
              <a:blipFill>
                <a:blip r:embed="rId3"/>
                <a:stretch>
                  <a:fillRect l="-1723" t="-274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2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9"/>
                <a:ext cx="7429501" cy="39964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:r>
                  <a:rPr lang="en-ID" dirty="0"/>
                  <a:t>The approximating linear system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𝐽𝑋</m:t>
                      </m:r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D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9"/>
                <a:ext cx="7429501" cy="3996454"/>
              </a:xfrm>
              <a:blipFill>
                <a:blip r:embed="rId3"/>
                <a:stretch>
                  <a:fillRect l="-1723" t="-24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69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−10−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⇔        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b="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  <a:blipFill>
                <a:blip r:embed="rId3"/>
                <a:stretch>
                  <a:fillRect l="-1723" t="-20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62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endParaRPr lang="en-ID" b="0" dirty="0"/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r>
                  <a:rPr lang="en-ID" dirty="0"/>
                  <a:t>The Characteristic Equation is given by:</a:t>
                </a:r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+11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−10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>
                  <a:buNone/>
                </a:pPr>
                <a:r>
                  <a:rPr lang="en-ID" b="0" dirty="0"/>
                  <a:t>Solving these for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D" b="0" dirty="0"/>
                  <a:t>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−11±</m:t>
                          </m:r>
                          <m:rad>
                            <m:radPr>
                              <m:degHide m:val="on"/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81+40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D" b="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  <a:blipFill>
                <a:blip r:embed="rId3"/>
                <a:stretch>
                  <a:fillRect l="-1723" t="-20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570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496095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D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endParaRPr lang="en-ID" b="0" dirty="0"/>
              </a:p>
              <a:p>
                <a:pPr marL="0" indent="0">
                  <a:buNone/>
                </a:pPr>
                <a:endParaRPr lang="en-ID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D" b="0" dirty="0"/>
                  <a:t>,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i="1">
                            <a:latin typeface="Cambria Math" panose="02040503050406030204" pitchFamily="18" charset="0"/>
                          </a:rPr>
                          <m:t>−11−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81+40</m:t>
                            </m:r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D" b="0" dirty="0"/>
                  <a:t>,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D" i="1">
                            <a:latin typeface="Cambria Math" panose="02040503050406030204" pitchFamily="18" charset="0"/>
                          </a:rPr>
                          <m:t>−11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81+40</m:t>
                            </m:r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D" b="0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b="0" dirty="0"/>
                  <a:t>If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ID" b="0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b="0" dirty="0"/>
                  <a:t>E</a:t>
                </a:r>
                <a:r>
                  <a:rPr lang="en-ID" dirty="0"/>
                  <a:t>lse if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D" b="0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=−1,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b="0" dirty="0"/>
                  <a:t>Else if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1, ∞</m:t>
                        </m:r>
                      </m:e>
                    </m:d>
                  </m:oMath>
                </a14:m>
                <a:r>
                  <a:rPr lang="en-ID" b="0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=−1,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4960959"/>
              </a:xfrm>
              <a:blipFill>
                <a:blip r:embed="rId3"/>
                <a:stretch>
                  <a:fillRect l="-1477" t="-307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795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The approximating linear system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𝐽𝑋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D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  <a:blipFill>
                <a:blip r:embed="rId3"/>
                <a:stretch>
                  <a:fillRect l="-172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55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40460" y="2125598"/>
                <a:ext cx="3913340" cy="33601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   −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𝑏𝑧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A545F-A409-4BA4-8D54-E4EDC9E5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0460" y="2125598"/>
                <a:ext cx="3913340" cy="33601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8F65AC-E4BE-4ED2-81FC-78DB8782F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6" t="39414" r="28408" b="34853"/>
          <a:stretch/>
        </p:blipFill>
        <p:spPr>
          <a:xfrm>
            <a:off x="838200" y="2382381"/>
            <a:ext cx="6295422" cy="28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3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:r>
                  <a:rPr lang="en-ID" sz="2400" dirty="0"/>
                  <a:t>The Characteristic Equation is given by:</a:t>
                </a:r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000" dirty="0"/>
              </a:p>
              <a:p>
                <a:pPr marL="0" indent="0">
                  <a:buNone/>
                </a:pPr>
                <a:endParaRPr lang="en-ID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−10−</m:t>
                          </m:r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800" b="0" i="1" smtClean="0">
                          <a:latin typeface="Cambria Math" panose="02040503050406030204" pitchFamily="18" charset="0"/>
                        </a:rPr>
                        <m:t>−10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  <a:blipFill>
                <a:blip r:embed="rId3"/>
                <a:stretch>
                  <a:fillRect l="-12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55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sz="2000" dirty="0"/>
              </a:p>
              <a:p>
                <a:pPr marL="0" indent="0">
                  <a:buNone/>
                </a:pPr>
                <a:endParaRPr lang="en-ID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−10−</m:t>
                          </m:r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800" b="0" i="1" smtClean="0">
                          <a:latin typeface="Cambria Math" panose="02040503050406030204" pitchFamily="18" charset="0"/>
                        </a:rPr>
                        <m:t>−10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900" b="0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ID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−10−</m:t>
                          </m:r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19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D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19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ID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9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1900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sz="19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D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1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1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0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220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ID" sz="2200" b="0" i="1" strike="sngStrike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200" b="0" i="1" strike="sngStrik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200" b="0" i="1" strike="sngStrike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2200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110</m:t>
                          </m:r>
                        </m:num>
                        <m:den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200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ID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D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200" b="0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sz="2200" i="1" strike="sngStrike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200" i="1" strike="sngStrike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2200" i="1" strike="sngStrike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sz="2200" b="0" i="1" strike="sngStrik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ID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D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D" sz="2200" dirty="0"/>
              </a:p>
              <a:p>
                <a:pPr marL="0" indent="0">
                  <a:buNone/>
                </a:pPr>
                <a:r>
                  <a:rPr lang="en-ID" sz="2200" dirty="0"/>
                  <a:t>	</a:t>
                </a:r>
                <a14:m>
                  <m:oMath xmlns:m="http://schemas.openxmlformats.org/officeDocument/2006/math">
                    <m:r>
                      <a:rPr lang="en-ID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D" sz="22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D" sz="2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D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D" sz="22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D" sz="2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D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D" sz="2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D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ID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ID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ID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2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⇔−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  <a:blipFill>
                <a:blip r:embed="rId3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12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sz="20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⇔−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0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⇔80</m:t>
                      </m:r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+30</m:t>
                      </m:r>
                      <m:sSup>
                        <m:sSupPr>
                          <m:ctrlPr>
                            <a:rPr lang="en-ID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+160</m:t>
                      </m:r>
                      <m:d>
                        <m:dPr>
                          <m:ctrlPr>
                            <a:rPr lang="en-ID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+11</m:t>
                      </m:r>
                      <m:sSup>
                        <m:sSupPr>
                          <m:ctrlPr>
                            <a:rPr lang="en-ID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ID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ID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1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1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⇔3</m:t>
                      </m:r>
                      <m:sSup>
                        <m:sSup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+41</m:t>
                      </m:r>
                      <m:sSup>
                        <m:sSup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+8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+160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  <a:blipFill>
                <a:blip r:embed="rId3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712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  <a:blipFill>
                <a:blip r:embed="rId3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2CA7CA-41BA-49D2-BFB9-9F7A5F60CE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3" t="9657" r="30226" b="61406"/>
          <a:stretch/>
        </p:blipFill>
        <p:spPr>
          <a:xfrm>
            <a:off x="4359056" y="3623108"/>
            <a:ext cx="7597679" cy="20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6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sz="2000" dirty="0"/>
              </a:p>
              <a:p>
                <a:pPr marL="0" indent="0">
                  <a:buNone/>
                </a:pPr>
                <a:endParaRPr lang="en-ID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D" sz="20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  <a:blipFill>
                <a:blip r:embed="rId3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B051E00-EC7E-47A3-BCA2-0E833F20C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7" t="37588" r="28408" b="2396"/>
          <a:stretch/>
        </p:blipFill>
        <p:spPr>
          <a:xfrm>
            <a:off x="4483872" y="3086600"/>
            <a:ext cx="7165778" cy="37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1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496095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D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b="0" dirty="0"/>
                  <a:t>If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≅1.3456</m:t>
                    </m:r>
                  </m:oMath>
                </a14:m>
                <a:r>
                  <a:rPr lang="en-ID" b="0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Else if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≅24.737</m:t>
                    </m:r>
                  </m:oMath>
                </a14:m>
                <a:r>
                  <a:rPr lang="en-ID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D" b="0" i="0" smtClean="0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D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Else if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r>
                  <a:rPr lang="en-ID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−1, </m:t>
                      </m:r>
                      <m:r>
                        <m:rPr>
                          <m:sty m:val="p"/>
                        </m:rPr>
                        <a:rPr lang="en-ID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D">
                          <a:latin typeface="Cambria Math" panose="02040503050406030204" pitchFamily="18" charset="0"/>
                        </a:rPr>
                        <m:t>sgn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4960959"/>
              </a:xfrm>
              <a:blipFill>
                <a:blip r:embed="rId3"/>
                <a:stretch>
                  <a:fillRect l="-1723" t="-8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B81EDDA-B580-4794-A629-DA75CB353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B81EDDA-B580-4794-A629-DA75CB35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673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:r>
                  <a:rPr lang="en-ID" dirty="0"/>
                  <a:t>The approximating linear system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𝐽𝑋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D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429501" cy="4802187"/>
              </a:xfrm>
              <a:blipFill>
                <a:blip r:embed="rId3"/>
                <a:stretch>
                  <a:fillRect l="-172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12A71CE-19C0-423D-9126-A7077FF7D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9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9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9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9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9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9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9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12A71CE-19C0-423D-9126-A7077FF7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46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056" y="365125"/>
            <a:ext cx="7415410" cy="1325563"/>
          </a:xfrm>
        </p:spPr>
        <p:txBody>
          <a:bodyPr/>
          <a:lstStyle/>
          <a:p>
            <a:pPr algn="ctr"/>
            <a:r>
              <a:rPr lang="en-ID" dirty="0"/>
              <a:t>Lorenz Equation on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" y="0"/>
                <a:ext cx="3909950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D" sz="20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D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ID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D" sz="2000" dirty="0"/>
              </a:p>
              <a:p>
                <a:pPr marL="0" indent="0">
                  <a:buNone/>
                </a:pPr>
                <a:endParaRPr lang="en-ID" sz="2000" dirty="0"/>
              </a:p>
              <a:p>
                <a:pPr marL="0" indent="0">
                  <a:buNone/>
                </a:pPr>
                <a:r>
                  <a:rPr lang="en-ID" sz="2400" dirty="0"/>
                  <a:t>The Characteristic Equation is given by:</a:t>
                </a:r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D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D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2000" dirty="0"/>
              </a:p>
              <a:p>
                <a:pPr marL="0" indent="0">
                  <a:buNone/>
                </a:pPr>
                <a:endParaRPr lang="en-ID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−10−</m:t>
                          </m:r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ID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800" b="0" i="1" smtClean="0">
                          <a:latin typeface="Cambria Math" panose="02040503050406030204" pitchFamily="18" charset="0"/>
                        </a:rPr>
                        <m:t>−10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D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ID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D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D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sz="1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9DEC140-AF30-434B-BB30-6EAC9304E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965" y="1702888"/>
                <a:ext cx="7592339" cy="4802187"/>
              </a:xfrm>
              <a:blipFill>
                <a:blip r:embed="rId3"/>
                <a:stretch>
                  <a:fillRect l="-1285" t="-6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43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D" sz="143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143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143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143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D" sz="143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ID" sz="143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143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143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D" sz="143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ID" sz="143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3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3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D" sz="143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num>
                                      <m:den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ID" sz="143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</m:e>
                              <m:e>
                                <m:r>
                                  <a:rPr lang="en-ID" sz="143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D" sz="143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D" sz="143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ID" sz="143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143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5225833-9C65-4EF3-958E-A4129EF5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849"/>
                <a:ext cx="3913340" cy="336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62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51" y="2423905"/>
                <a:ext cx="3194137" cy="33601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9C0DB5-1831-4ACF-A316-79641779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1" y="2423905"/>
                <a:ext cx="3194137" cy="336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AE7CF54-8DE9-419E-81F9-877EEA8B90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0438" y="1553227"/>
                <a:ext cx="8254652" cy="518577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D" sz="2400" dirty="0"/>
                  <a:t>Thus, we can summarize this system to:</a:t>
                </a:r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For </a:t>
                </a:r>
                <a14:m>
                  <m:oMath xmlns:m="http://schemas.openxmlformats.org/officeDocument/2006/math">
                    <m:r>
                      <a:rPr lang="en-ID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ID" sz="2400" dirty="0"/>
                  <a:t>,</a:t>
                </a:r>
              </a:p>
              <a:p>
                <a:pPr marL="0" indent="0">
                  <a:buNone/>
                </a:pPr>
                <a:r>
                  <a:rPr lang="en-ID" sz="2400" dirty="0"/>
                  <a:t>The only critical point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D" sz="2400" dirty="0"/>
                  <a:t> and is asymptotically stable</a:t>
                </a:r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For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D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≅1.3456</m:t>
                    </m:r>
                  </m:oMath>
                </a14:m>
                <a:r>
                  <a:rPr lang="en-ID" sz="2400" dirty="0"/>
                  <a:t>,</a:t>
                </a:r>
              </a:p>
              <a:p>
                <a:pPr marL="0" indent="0">
                  <a:buNone/>
                </a:pPr>
                <a:r>
                  <a:rPr lang="en-ID" sz="2400" dirty="0"/>
                  <a:t>The critical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D" sz="2400" dirty="0"/>
                  <a:t> is unstable, while the critical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D" sz="2400" dirty="0"/>
                  <a:t> is asymptotically stable</a:t>
                </a:r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For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400" i="1">
                        <a:latin typeface="Cambria Math" panose="02040503050406030204" pitchFamily="18" charset="0"/>
                      </a:rPr>
                      <m:t>≅24.737</m:t>
                    </m:r>
                  </m:oMath>
                </a14:m>
                <a:r>
                  <a:rPr lang="en-ID" sz="2400" dirty="0"/>
                  <a:t>,</a:t>
                </a:r>
              </a:p>
              <a:p>
                <a:pPr marL="0" indent="0">
                  <a:buNone/>
                </a:pPr>
                <a:r>
                  <a:rPr lang="en-ID" sz="2400" dirty="0"/>
                  <a:t>The critical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D" sz="2400" dirty="0"/>
                  <a:t> is unstable, while the critical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D" sz="2400" dirty="0"/>
                  <a:t> is asymptotically stable</a:t>
                </a:r>
              </a:p>
              <a:p>
                <a:pPr marL="0" indent="0">
                  <a:buNone/>
                </a:pPr>
                <a:endParaRPr lang="en-ID" sz="2400" dirty="0"/>
              </a:p>
              <a:p>
                <a:pPr marL="0" indent="0">
                  <a:buNone/>
                </a:pPr>
                <a:r>
                  <a:rPr lang="en-ID" sz="2400" dirty="0"/>
                  <a:t>For </a:t>
                </a:r>
                <a14:m>
                  <m:oMath xmlns:m="http://schemas.openxmlformats.org/officeDocument/2006/math"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r>
                  <a:rPr lang="en-ID" sz="2400" dirty="0"/>
                  <a:t>,</a:t>
                </a:r>
              </a:p>
              <a:p>
                <a:pPr marL="0" indent="0">
                  <a:buNone/>
                </a:pPr>
                <a:r>
                  <a:rPr lang="en-ID" sz="2400" dirty="0"/>
                  <a:t>All the critical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D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D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D" sz="2400" dirty="0"/>
                  <a:t> are unstable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AE7CF54-8DE9-419E-81F9-877EEA8B90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0438" y="1553227"/>
                <a:ext cx="8254652" cy="5185776"/>
              </a:xfrm>
              <a:blipFill>
                <a:blip r:embed="rId3"/>
                <a:stretch>
                  <a:fillRect l="-960" t="-2471" b="-176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970C0A85-28DE-4DEF-A0C5-CE8FAF5FCC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dirty="0"/>
              <a:t>Lorenz Equation on Earth</a:t>
            </a:r>
          </a:p>
        </p:txBody>
      </p:sp>
    </p:spTree>
    <p:extLst>
      <p:ext uri="{BB962C8B-B14F-4D97-AF65-F5344CB8AC3E}">
        <p14:creationId xmlns:p14="http://schemas.microsoft.com/office/powerpoint/2010/main" val="319061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B7233-804A-4AB2-AD36-6803E6FA4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56" y="1684680"/>
            <a:ext cx="8253087" cy="5170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70C0A85-28DE-4DEF-A0C5-CE8FAF5FC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03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D" dirty="0"/>
                  <a:t>Plot of the Lorentz Equation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=10, </m:t>
                          </m:r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=28,</m:t>
                          </m:r>
                          <m:r>
                            <m:rPr>
                              <m:sty m:val="p"/>
                            </m:rPr>
                            <a:rPr lang="en-ID" sz="2400" b="0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  <m:r>
                            <a:rPr lang="en-ID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.1,0,0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70C0A85-28DE-4DEF-A0C5-CE8FAF5FC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0310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0140DA3-D17A-40CE-9EDF-E79BBC7EF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56" y="1686182"/>
            <a:ext cx="8253087" cy="51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545F-A409-4BA4-8D54-E4EDC9E5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0603"/>
            <a:ext cx="10515599" cy="488515"/>
          </a:xfrm>
        </p:spPr>
        <p:txBody>
          <a:bodyPr/>
          <a:lstStyle/>
          <a:p>
            <a:pPr marL="0" indent="0" algn="ctr">
              <a:buNone/>
            </a:pPr>
            <a:r>
              <a:rPr lang="en-ID" dirty="0"/>
              <a:t>Father of Chaos Theory and Butterfly Effect</a:t>
            </a:r>
          </a:p>
        </p:txBody>
      </p:sp>
      <p:pic>
        <p:nvPicPr>
          <p:cNvPr id="1026" name="Picture 2" descr="Edward lorenz.jpg">
            <a:extLst>
              <a:ext uri="{FF2B5EF4-FFF2-40B4-BE49-F238E27FC236}">
                <a16:creationId xmlns:a16="http://schemas.microsoft.com/office/drawing/2014/main" id="{A78C6FE6-3953-45C7-A01C-33B6402A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459" y="1690688"/>
            <a:ext cx="2395081" cy="347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C3D961-4067-4615-973A-11F7C332F32B}"/>
              </a:ext>
            </a:extLst>
          </p:cNvPr>
          <p:cNvSpPr txBox="1">
            <a:spLocks/>
          </p:cNvSpPr>
          <p:nvPr/>
        </p:nvSpPr>
        <p:spPr>
          <a:xfrm>
            <a:off x="4417119" y="5163555"/>
            <a:ext cx="3357758" cy="488515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Edward Norton Lorenz</a:t>
            </a:r>
          </a:p>
        </p:txBody>
      </p:sp>
    </p:spTree>
    <p:extLst>
      <p:ext uri="{BB962C8B-B14F-4D97-AF65-F5344CB8AC3E}">
        <p14:creationId xmlns:p14="http://schemas.microsoft.com/office/powerpoint/2010/main" val="2739109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27AB5-2CC3-4F12-A958-39795A376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0065"/>
            <a:ext cx="12191999" cy="4592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2E4CDB7-EB42-4DB0-8668-C9A539BFF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03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D" dirty="0"/>
                  <a:t>Plot of the Lorentz Equation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=10, 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=28,</m:t>
                          </m:r>
                          <m:r>
                            <m:rPr>
                              <m:sty m:val="p"/>
                            </m:rPr>
                            <a:rPr lang="en-ID" sz="2400">
                              <a:latin typeface="Cambria Math" panose="02040503050406030204" pitchFamily="18" charset="0"/>
                            </a:rPr>
                            <m:t>Init</m:t>
                          </m:r>
                          <m:r>
                            <a:rPr lang="en-ID" sz="240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.1,0,0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2E4CDB7-EB42-4DB0-8668-C9A539BF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0310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474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27AB5-2CC3-4F12-A958-39795A376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" y="1900065"/>
            <a:ext cx="12147933" cy="4592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2E4CDB7-EB42-4DB0-8668-C9A539BFF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031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D" dirty="0"/>
                  <a:t>Plot of the Lorentz Equation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=10, 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=28,</m:t>
                          </m:r>
                          <m:r>
                            <m:rPr>
                              <m:sty m:val="p"/>
                            </m:rPr>
                            <a:rPr lang="en-ID" sz="2400">
                              <a:latin typeface="Cambria Math" panose="02040503050406030204" pitchFamily="18" charset="0"/>
                            </a:rPr>
                            <m:t>Init</m:t>
                          </m:r>
                          <m:r>
                            <a:rPr lang="en-ID" sz="240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.1,0,0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2E4CDB7-EB42-4DB0-8668-C9A539BF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0310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240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E7CF54-8DE9-419E-81F9-877EEA8B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38" y="1340285"/>
            <a:ext cx="11912252" cy="53987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sz="2400" dirty="0"/>
              <a:t>William E. Boyce &amp; Richard C. </a:t>
            </a:r>
            <a:r>
              <a:rPr lang="en-ID" sz="2400" dirty="0" err="1"/>
              <a:t>DiPrima</a:t>
            </a:r>
            <a:r>
              <a:rPr lang="en-ID" sz="2400" dirty="0"/>
              <a:t>. 2012. </a:t>
            </a:r>
            <a:r>
              <a:rPr lang="en-ID" sz="2400" i="1" dirty="0"/>
              <a:t>Elementary Differential Equations and Boundary Value Problems</a:t>
            </a:r>
            <a:r>
              <a:rPr lang="en-ID" sz="2400" dirty="0"/>
              <a:t>. Massachusetts. John Wiley &amp; Sons, Inc.</a:t>
            </a:r>
          </a:p>
          <a:p>
            <a:pPr marL="0" indent="0">
              <a:buNone/>
            </a:pPr>
            <a:endParaRPr lang="en-ID" sz="2400" dirty="0"/>
          </a:p>
          <a:p>
            <a:pPr marL="0" indent="0">
              <a:buNone/>
            </a:pPr>
            <a:r>
              <a:rPr lang="en-ID" sz="2400" dirty="0"/>
              <a:t>Boeing, Geoff. 2016. </a:t>
            </a:r>
            <a:r>
              <a:rPr lang="en-ID" sz="2400" i="1" dirty="0"/>
              <a:t>Animating the Lorenz Attractor with Python</a:t>
            </a:r>
            <a:r>
              <a:rPr lang="en-ID" sz="2400" dirty="0"/>
              <a:t>.</a:t>
            </a:r>
            <a:endParaRPr lang="en-ID" sz="2400" i="1" dirty="0"/>
          </a:p>
          <a:p>
            <a:pPr marL="0" indent="0">
              <a:buNone/>
            </a:pPr>
            <a:r>
              <a:rPr lang="en-ID" sz="2400" dirty="0"/>
              <a:t>http://geoffboeing.com/2016/12/animating-lorenz-attractor-python/</a:t>
            </a:r>
          </a:p>
          <a:p>
            <a:pPr marL="0" indent="0">
              <a:buNone/>
            </a:pPr>
            <a:r>
              <a:rPr lang="en-ID" sz="2400" dirty="0" err="1"/>
              <a:t>Diakses</a:t>
            </a:r>
            <a:r>
              <a:rPr lang="en-ID" sz="2400" dirty="0"/>
              <a:t> </a:t>
            </a:r>
            <a:r>
              <a:rPr lang="en-ID" sz="2400" dirty="0" err="1"/>
              <a:t>pada</a:t>
            </a:r>
            <a:r>
              <a:rPr lang="en-ID" sz="2400" dirty="0"/>
              <a:t> 22 November 2017 </a:t>
            </a:r>
            <a:r>
              <a:rPr lang="en-ID" sz="2400" dirty="0" err="1"/>
              <a:t>pukul</a:t>
            </a:r>
            <a:r>
              <a:rPr lang="en-ID" sz="2400" dirty="0"/>
              <a:t> 10.33 WIB</a:t>
            </a:r>
          </a:p>
          <a:p>
            <a:pPr marL="0" indent="0">
              <a:buNone/>
            </a:pPr>
            <a:endParaRPr lang="en-ID" sz="2400" dirty="0"/>
          </a:p>
          <a:p>
            <a:pPr marL="0" indent="0">
              <a:buNone/>
            </a:pPr>
            <a:r>
              <a:rPr lang="en-ID" sz="2400" dirty="0" err="1"/>
              <a:t>Hateley</a:t>
            </a:r>
            <a:r>
              <a:rPr lang="en-ID" sz="2400" dirty="0"/>
              <a:t>, James C. </a:t>
            </a:r>
            <a:r>
              <a:rPr lang="en-ID" sz="2400" dirty="0" err="1"/>
              <a:t>n.d.</a:t>
            </a:r>
            <a:r>
              <a:rPr lang="en-ID" sz="2400" dirty="0"/>
              <a:t> </a:t>
            </a:r>
            <a:r>
              <a:rPr lang="en-ID" sz="2400" i="1" dirty="0"/>
              <a:t>The Lorenz System</a:t>
            </a:r>
            <a:r>
              <a:rPr lang="en-ID" sz="2400" dirty="0"/>
              <a:t>.</a:t>
            </a:r>
          </a:p>
          <a:p>
            <a:pPr marL="0" indent="0">
              <a:buNone/>
            </a:pPr>
            <a:r>
              <a:rPr lang="en-ID" sz="2400" dirty="0"/>
              <a:t>http://web.math.ucsb.edu/~jhateley/paper/lorenz.pdf</a:t>
            </a:r>
          </a:p>
          <a:p>
            <a:pPr marL="0" indent="0">
              <a:buNone/>
            </a:pPr>
            <a:r>
              <a:rPr lang="en-ID" sz="2400" dirty="0" err="1"/>
              <a:t>Diakses</a:t>
            </a:r>
            <a:r>
              <a:rPr lang="en-ID" sz="2400" dirty="0"/>
              <a:t> </a:t>
            </a:r>
            <a:r>
              <a:rPr lang="en-ID" sz="2400" dirty="0" err="1"/>
              <a:t>pada</a:t>
            </a:r>
            <a:r>
              <a:rPr lang="en-ID" sz="2400" dirty="0"/>
              <a:t> 23 November 2017 </a:t>
            </a:r>
            <a:r>
              <a:rPr lang="en-ID" sz="2400" dirty="0" err="1"/>
              <a:t>pukul</a:t>
            </a:r>
            <a:r>
              <a:rPr lang="en-ID" sz="2400" dirty="0"/>
              <a:t> 07.22 WIB</a:t>
            </a:r>
          </a:p>
          <a:p>
            <a:pPr marL="0" indent="0">
              <a:buNone/>
            </a:pPr>
            <a:endParaRPr lang="en-ID" sz="2400" dirty="0"/>
          </a:p>
          <a:p>
            <a:pPr marL="0" indent="0">
              <a:buNone/>
            </a:pPr>
            <a:r>
              <a:rPr lang="de-DE" sz="2400" dirty="0"/>
              <a:t>Weisstein, Eric W. n.d. </a:t>
            </a:r>
            <a:r>
              <a:rPr lang="de-DE" sz="2400" i="1" dirty="0"/>
              <a:t>Lorenz Attractor</a:t>
            </a:r>
            <a:r>
              <a:rPr lang="de-DE" sz="2400" dirty="0"/>
              <a:t>. </a:t>
            </a:r>
            <a:endParaRPr lang="en-ID" sz="2400" dirty="0"/>
          </a:p>
          <a:p>
            <a:pPr marL="0" indent="0">
              <a:buNone/>
            </a:pPr>
            <a:r>
              <a:rPr lang="en-ID" sz="2400" dirty="0"/>
              <a:t>http://mathworld.wolfram.com/LorenzAttractor.html</a:t>
            </a:r>
          </a:p>
          <a:p>
            <a:pPr marL="0" indent="0">
              <a:buNone/>
            </a:pPr>
            <a:r>
              <a:rPr lang="en-ID" sz="2400" dirty="0" err="1"/>
              <a:t>Diakses</a:t>
            </a:r>
            <a:r>
              <a:rPr lang="en-ID" sz="2400" dirty="0"/>
              <a:t> </a:t>
            </a:r>
            <a:r>
              <a:rPr lang="en-ID" sz="2400" dirty="0" err="1"/>
              <a:t>pada</a:t>
            </a:r>
            <a:r>
              <a:rPr lang="en-ID" sz="2400" dirty="0"/>
              <a:t> 22 November 2017 </a:t>
            </a:r>
            <a:r>
              <a:rPr lang="en-ID" sz="2400" dirty="0" err="1"/>
              <a:t>pukul</a:t>
            </a:r>
            <a:r>
              <a:rPr lang="en-ID" sz="2400" dirty="0"/>
              <a:t> 10.26 WIB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0C0A85-28DE-4DEF-A0C5-CE8FAF5FCC72}"/>
              </a:ext>
            </a:extLst>
          </p:cNvPr>
          <p:cNvSpPr txBox="1">
            <a:spLocks/>
          </p:cNvSpPr>
          <p:nvPr/>
        </p:nvSpPr>
        <p:spPr>
          <a:xfrm>
            <a:off x="838200" y="1138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1069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0C0A85-28DE-4DEF-A0C5-CE8FAF5FCC72}"/>
              </a:ext>
            </a:extLst>
          </p:cNvPr>
          <p:cNvSpPr txBox="1">
            <a:spLocks/>
          </p:cNvSpPr>
          <p:nvPr/>
        </p:nvSpPr>
        <p:spPr>
          <a:xfrm>
            <a:off x="838200" y="1138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dirty="0" err="1"/>
              <a:t>Softwares</a:t>
            </a:r>
            <a:r>
              <a:rPr lang="en-ID" dirty="0"/>
              <a:t>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EBB12-9571-4641-9E0F-F87484FB5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02" y="1439395"/>
            <a:ext cx="2539682" cy="2539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13510-5D64-4779-BD9D-B38A89537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34" y="4092909"/>
            <a:ext cx="2194819" cy="25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0EEED-4D46-4565-8137-BACBCBB24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8" y="1437477"/>
            <a:ext cx="2541600" cy="25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AA0EF9-1F3C-4388-A5F6-189A2BF89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8" y="4092909"/>
            <a:ext cx="2541600" cy="2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1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0C0A85-28DE-4DEF-A0C5-CE8FAF5FCC7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4113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E6F2C-00D5-4267-9FE0-60F6C10B3B5E}"/>
              </a:ext>
            </a:extLst>
          </p:cNvPr>
          <p:cNvSpPr txBox="1">
            <a:spLocks/>
          </p:cNvSpPr>
          <p:nvPr/>
        </p:nvSpPr>
        <p:spPr>
          <a:xfrm>
            <a:off x="2383337" y="1690688"/>
            <a:ext cx="2806874" cy="789464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Lorenz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63F3FB-88A7-447E-BF46-80321D8FFA46}"/>
              </a:ext>
            </a:extLst>
          </p:cNvPr>
          <p:cNvSpPr txBox="1">
            <a:spLocks/>
          </p:cNvSpPr>
          <p:nvPr/>
        </p:nvSpPr>
        <p:spPr>
          <a:xfrm>
            <a:off x="5190210" y="3902761"/>
            <a:ext cx="3206663" cy="789464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err="1"/>
              <a:t>Oberbeck-Boussinesq</a:t>
            </a:r>
            <a:endParaRPr lang="en-ID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Approximation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AE561-5188-4B99-BEAF-E2A89327C63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786774" y="2480152"/>
            <a:ext cx="3006768" cy="14226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1368E-1365-4E5F-BB1B-5BEA91B4572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4488492" y="4297493"/>
            <a:ext cx="701718" cy="18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5260D0-4629-4893-AF5F-3E9713F8DA1A}"/>
              </a:ext>
            </a:extLst>
          </p:cNvPr>
          <p:cNvSpPr txBox="1">
            <a:spLocks/>
          </p:cNvSpPr>
          <p:nvPr/>
        </p:nvSpPr>
        <p:spPr>
          <a:xfrm>
            <a:off x="1681618" y="4085409"/>
            <a:ext cx="2806874" cy="789464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err="1"/>
              <a:t>Navier</a:t>
            </a:r>
            <a:r>
              <a:rPr lang="en-ID" sz="2400" dirty="0"/>
              <a:t>-Stokes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Equation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00E4E0-40C3-48A7-A428-24485EA3CE30}"/>
              </a:ext>
            </a:extLst>
          </p:cNvPr>
          <p:cNvSpPr txBox="1">
            <a:spLocks/>
          </p:cNvSpPr>
          <p:nvPr/>
        </p:nvSpPr>
        <p:spPr>
          <a:xfrm>
            <a:off x="2755465" y="5691824"/>
            <a:ext cx="2806874" cy="789464"/>
          </a:xfrm>
          <a:prstGeom prst="rect">
            <a:avLst/>
          </a:prstGeom>
          <a:ln>
            <a:solidFill>
              <a:srgbClr val="E0FFE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Thermal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Convection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462280-4283-42B6-A27B-B93816788C83}"/>
              </a:ext>
            </a:extLst>
          </p:cNvPr>
          <p:cNvCxnSpPr>
            <a:cxnSpLocks/>
            <a:stCxn id="18" idx="0"/>
            <a:endCxn id="7" idx="1"/>
          </p:cNvCxnSpPr>
          <p:nvPr/>
        </p:nvCxnSpPr>
        <p:spPr>
          <a:xfrm flipV="1">
            <a:off x="4158902" y="4297493"/>
            <a:ext cx="1031308" cy="139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2FEEE5-9BD2-4E38-9DEE-8468A0F8906C}"/>
              </a:ext>
            </a:extLst>
          </p:cNvPr>
          <p:cNvCxnSpPr>
            <a:cxnSpLocks/>
            <a:stCxn id="27" idx="1"/>
            <a:endCxn id="6" idx="3"/>
          </p:cNvCxnSpPr>
          <p:nvPr/>
        </p:nvCxnSpPr>
        <p:spPr>
          <a:xfrm flipH="1">
            <a:off x="5190211" y="2085420"/>
            <a:ext cx="1766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07940B4-5263-41F9-AE8F-4D0FEE37DAAF}"/>
              </a:ext>
            </a:extLst>
          </p:cNvPr>
          <p:cNvSpPr txBox="1">
            <a:spLocks/>
          </p:cNvSpPr>
          <p:nvPr/>
        </p:nvSpPr>
        <p:spPr>
          <a:xfrm>
            <a:off x="6956381" y="1690688"/>
            <a:ext cx="3206663" cy="789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E0FFE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Fourier-</a:t>
            </a:r>
            <a:r>
              <a:rPr lang="en-ID" sz="2400" dirty="0" err="1"/>
              <a:t>Galerkin</a:t>
            </a:r>
            <a:endParaRPr lang="en-ID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Expansion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96DB9A4B-D422-43FE-A743-6BC46A77ED40}"/>
              </a:ext>
            </a:extLst>
          </p:cNvPr>
          <p:cNvSpPr txBox="1">
            <a:spLocks/>
          </p:cNvSpPr>
          <p:nvPr/>
        </p:nvSpPr>
        <p:spPr>
          <a:xfrm>
            <a:off x="8626516" y="3902761"/>
            <a:ext cx="3357235" cy="188426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/>
              <a:t>The original problem was a 2D problem considering the thermal convection between two parallel horizontal plates</a:t>
            </a:r>
          </a:p>
        </p:txBody>
      </p:sp>
    </p:spTree>
    <p:extLst>
      <p:ext uri="{BB962C8B-B14F-4D97-AF65-F5344CB8AC3E}">
        <p14:creationId xmlns:p14="http://schemas.microsoft.com/office/powerpoint/2010/main" val="26454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B536F00-5182-4F9A-BD2D-F66241DFA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3337" y="1598613"/>
                <a:ext cx="5445430" cy="914400"/>
              </a:xfrm>
              <a:ln>
                <a:solidFill>
                  <a:srgbClr val="E0FFE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ID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̅"/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B536F00-5182-4F9A-BD2D-F66241DFA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3337" y="1598613"/>
                <a:ext cx="5445430" cy="91440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rgbClr val="E0FFE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9B3FAF7-6F63-4E30-AD78-37A5BC6D81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448" y="1598613"/>
                <a:ext cx="4168559" cy="25976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D" dirty="0"/>
                  <a:t>	: Pressure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D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en-ID" dirty="0"/>
                  <a:t>	: Vector Laplacian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D" dirty="0"/>
                  <a:t>	: Density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D" dirty="0"/>
                  <a:t>	: Kinematic Viscosity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ID" dirty="0"/>
                  <a:t>	: External Forces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9B3FAF7-6F63-4E30-AD78-37A5BC6D8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448" y="1598613"/>
                <a:ext cx="4168559" cy="2597606"/>
              </a:xfrm>
              <a:prstGeom prst="rect">
                <a:avLst/>
              </a:prstGeom>
              <a:blipFill>
                <a:blip r:embed="rId3"/>
                <a:stretch>
                  <a:fillRect t="-3756" b="-37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D6F4E69-97B0-43EF-83CD-792A9704661F}"/>
              </a:ext>
            </a:extLst>
          </p:cNvPr>
          <p:cNvSpPr/>
          <p:nvPr/>
        </p:nvSpPr>
        <p:spPr>
          <a:xfrm>
            <a:off x="106992" y="1598613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200" dirty="0"/>
              <a:t>Momentum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47D6C4-DEE1-40A6-8AB2-1E194B7ED42A}"/>
              </a:ext>
            </a:extLst>
          </p:cNvPr>
          <p:cNvSpPr/>
          <p:nvPr/>
        </p:nvSpPr>
        <p:spPr>
          <a:xfrm>
            <a:off x="106992" y="3120729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200" dirty="0"/>
              <a:t>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0F067FD-C2E8-4D97-A39D-F6A901C7F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3335" y="3120729"/>
                <a:ext cx="5445430" cy="914400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0F067FD-C2E8-4D97-A39D-F6A901C7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35" y="3120729"/>
                <a:ext cx="544543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1C7616F-A98A-4A11-BD50-DE766A6F7421}"/>
                  </a:ext>
                </a:extLst>
              </p:cNvPr>
              <p:cNvSpPr txBox="1">
                <a:spLocks/>
              </p:cNvSpPr>
              <p:nvPr/>
            </p:nvSpPr>
            <p:spPr>
              <a:xfrm rot="10800000" flipV="1">
                <a:off x="215030" y="4196219"/>
                <a:ext cx="11761940" cy="25976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D" dirty="0"/>
                  <a:t> constant reveals that </a:t>
                </a:r>
                <a14:m>
                  <m:oMath xmlns:m="http://schemas.openxmlformats.org/officeDocument/2006/math">
                    <m:r>
                      <a:rPr lang="en-ID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ID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D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dirty="0"/>
                  <a:t>Denote the temperature of the plates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D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D" dirty="0"/>
                  <a:t>. In this case, we have: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1C7616F-A98A-4A11-BD50-DE766A6F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215030" y="4196219"/>
                <a:ext cx="11761940" cy="2597605"/>
              </a:xfrm>
              <a:prstGeom prst="rect">
                <a:avLst/>
              </a:prstGeom>
              <a:blipFill>
                <a:blip r:embed="rId5"/>
                <a:stretch>
                  <a:fillRect l="-1036" t="-37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E1B20FB-DE00-450B-937D-1E881D6728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118" y="5310262"/>
                <a:ext cx="5445430" cy="914400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E1B20FB-DE00-450B-937D-1E881D672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18" y="5310262"/>
                <a:ext cx="5445430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373E7AF-1B92-4874-B79F-7FE8FE56A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9578" y="5259386"/>
                <a:ext cx="5445430" cy="1016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D" dirty="0"/>
                  <a:t>	: Thermal expansion constant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ID" dirty="0"/>
                  <a:t>	: Unit vector in the z-direction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373E7AF-1B92-4874-B79F-7FE8FE56A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78" y="5259386"/>
                <a:ext cx="5445430" cy="1016153"/>
              </a:xfrm>
              <a:prstGeom prst="rect">
                <a:avLst/>
              </a:prstGeom>
              <a:blipFill>
                <a:blip r:embed="rId7"/>
                <a:stretch>
                  <a:fillRect t="-10241" r="-1568" b="-168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7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DC31-DF2E-4BBE-9727-6A07D62B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B536F00-5182-4F9A-BD2D-F66241DFA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3337" y="1598613"/>
                <a:ext cx="5445430" cy="914400"/>
              </a:xfrm>
              <a:ln>
                <a:solidFill>
                  <a:srgbClr val="E0FFE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ID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̅"/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D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B536F00-5182-4F9A-BD2D-F66241DFA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3337" y="1598613"/>
                <a:ext cx="5445430" cy="91440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rgbClr val="E0FFE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9B3FAF7-6F63-4E30-AD78-37A5BC6D81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449" y="1711022"/>
                <a:ext cx="4168559" cy="45266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D" dirty="0"/>
                  <a:t>	: Pressure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D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en-ID" dirty="0"/>
                  <a:t>	: Vector Laplacian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D" dirty="0"/>
                  <a:t>	: Density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D" dirty="0"/>
                  <a:t>	: Kinematic Viscosity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ID" dirty="0"/>
                  <a:t>	: External Forces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D" dirty="0"/>
                  <a:t>	: Thermal expansion 	  constant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ID" dirty="0"/>
                  <a:t>	: Unit vector in the z-	  direction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ID" dirty="0"/>
                  <a:t>	: Diffusivity constant</a:t>
                </a:r>
              </a:p>
              <a:p>
                <a:pPr marL="0" indent="0"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9B3FAF7-6F63-4E30-AD78-37A5BC6D8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449" y="1711022"/>
                <a:ext cx="4168559" cy="4526616"/>
              </a:xfrm>
              <a:prstGeom prst="rect">
                <a:avLst/>
              </a:prstGeom>
              <a:blipFill>
                <a:blip r:embed="rId3"/>
                <a:stretch>
                  <a:fillRect t="-3100" r="-2050" b="-16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D6F4E69-97B0-43EF-83CD-792A9704661F}"/>
              </a:ext>
            </a:extLst>
          </p:cNvPr>
          <p:cNvSpPr/>
          <p:nvPr/>
        </p:nvSpPr>
        <p:spPr>
          <a:xfrm>
            <a:off x="106992" y="1598613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200" dirty="0"/>
              <a:t>Momentum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47D6C4-DEE1-40A6-8AB2-1E194B7ED42A}"/>
              </a:ext>
            </a:extLst>
          </p:cNvPr>
          <p:cNvSpPr/>
          <p:nvPr/>
        </p:nvSpPr>
        <p:spPr>
          <a:xfrm>
            <a:off x="106991" y="2902744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200" dirty="0"/>
              <a:t>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0F067FD-C2E8-4D97-A39D-F6A901C7F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3335" y="2902744"/>
                <a:ext cx="5445430" cy="914400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0F067FD-C2E8-4D97-A39D-F6A901C7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35" y="2902744"/>
                <a:ext cx="544543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E1B20FB-DE00-450B-937D-1E881D6728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3335" y="4179382"/>
                <a:ext cx="5445430" cy="914400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E1B20FB-DE00-450B-937D-1E881D672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35" y="4179382"/>
                <a:ext cx="544543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099C2470-BD4A-4D09-A229-CFF69B22EF7F}"/>
              </a:ext>
            </a:extLst>
          </p:cNvPr>
          <p:cNvSpPr/>
          <p:nvPr/>
        </p:nvSpPr>
        <p:spPr>
          <a:xfrm>
            <a:off x="106991" y="4179382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200" dirty="0"/>
              <a:t>Force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8063AB-8FEE-47EF-9688-49E8DDD9B285}"/>
              </a:ext>
            </a:extLst>
          </p:cNvPr>
          <p:cNvSpPr/>
          <p:nvPr/>
        </p:nvSpPr>
        <p:spPr>
          <a:xfrm>
            <a:off x="106991" y="5456020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/>
              <a:t>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D38ED8E-3249-4C2F-978F-53B0AB8C6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4025" y="5456020"/>
                <a:ext cx="5445430" cy="914400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m:rPr>
                          <m:sty m:val="p"/>
                        </m:rPr>
                        <a:rPr lang="en-ID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D38ED8E-3249-4C2F-978F-53B0AB8C6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25" y="5456020"/>
                <a:ext cx="5445430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69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48165-B703-477C-B136-B1C507D68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7" t="61710" r="38374" b="26846"/>
          <a:stretch/>
        </p:blipFill>
        <p:spPr>
          <a:xfrm>
            <a:off x="2383337" y="1602134"/>
            <a:ext cx="5445430" cy="1438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DABF51C-A35F-46F0-95F9-61F1063CC5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449" y="1711022"/>
                <a:ext cx="4168559" cy="108228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D" dirty="0"/>
                  <a:t>	: Prandtl number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D" dirty="0"/>
                  <a:t>	: Rayleigh number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DABF51C-A35F-46F0-95F9-61F1063CC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449" y="1711022"/>
                <a:ext cx="4168559" cy="1082282"/>
              </a:xfrm>
              <a:prstGeom prst="rect">
                <a:avLst/>
              </a:prstGeom>
              <a:blipFill>
                <a:blip r:embed="rId3"/>
                <a:stretch>
                  <a:fillRect t="-9605" b="-79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7938402-051C-472A-BF92-7C45A2401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746" y="3397978"/>
                <a:ext cx="4211837" cy="3262138"/>
              </a:xfrm>
              <a:ln>
                <a:solidFill>
                  <a:srgbClr val="E0FFE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D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D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sty m:val="p"/>
                        </m:rPr>
                        <a:rPr lang="en-ID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7938402-051C-472A-BF92-7C45A2401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746" y="3397978"/>
                <a:ext cx="4211837" cy="3262138"/>
              </a:xfrm>
              <a:blipFill>
                <a:blip r:embed="rId4"/>
                <a:stretch>
                  <a:fillRect/>
                </a:stretch>
              </a:blipFill>
              <a:ln>
                <a:solidFill>
                  <a:srgbClr val="E0FFE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3E64FB5-A0D6-4355-AE3C-C5BC7459AA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27" t="50015" r="40428" b="31529"/>
          <a:stretch/>
        </p:blipFill>
        <p:spPr>
          <a:xfrm>
            <a:off x="5407328" y="3401110"/>
            <a:ext cx="6427381" cy="32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188E32-92D4-4D32-B452-3C51D2C27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458B33-E4C7-413A-99AA-47B087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D" dirty="0"/>
              <a:t>Introduction to Lorenz Equation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4B7862-D02B-45FA-997A-B16135863A6B}"/>
              </a:ext>
            </a:extLst>
          </p:cNvPr>
          <p:cNvSpPr/>
          <p:nvPr/>
        </p:nvSpPr>
        <p:spPr>
          <a:xfrm>
            <a:off x="106991" y="1598613"/>
            <a:ext cx="2188663" cy="914400"/>
          </a:xfrm>
          <a:prstGeom prst="ellipse">
            <a:avLst/>
          </a:prstGeom>
          <a:solidFill>
            <a:srgbClr val="7030A0"/>
          </a:solidFill>
          <a:ln>
            <a:solidFill>
              <a:srgbClr val="E0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200" dirty="0"/>
              <a:t>Fourier </a:t>
            </a:r>
            <a:r>
              <a:rPr lang="en-ID" sz="2200" dirty="0" err="1"/>
              <a:t>Galerkin</a:t>
            </a:r>
            <a:endParaRPr lang="en-ID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7592D61-E3A8-4561-A254-2D3DD12C0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91" y="2742832"/>
                <a:ext cx="6265366" cy="1830387"/>
              </a:xfrm>
              <a:ln>
                <a:solidFill>
                  <a:srgbClr val="E0FFE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D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D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7592D61-E3A8-4561-A254-2D3DD12C0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91" y="2742832"/>
                <a:ext cx="6265366" cy="1830387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rgbClr val="E0FFE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C2263FB-B8B9-4451-B01B-CC0C80842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991" y="4891512"/>
                <a:ext cx="6265366" cy="499031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ID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D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ID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D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C2263FB-B8B9-4451-B01B-CC0C80842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1" y="4891512"/>
                <a:ext cx="6265366" cy="499031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D813914-7EF0-4FE7-A4BF-071119D1AF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991" y="5708836"/>
                <a:ext cx="6265366" cy="499031"/>
              </a:xfrm>
              <a:prstGeom prst="rect">
                <a:avLst/>
              </a:prstGeom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D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4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ID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D813914-7EF0-4FE7-A4BF-071119D1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1" y="5708836"/>
                <a:ext cx="6265366" cy="499031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12700" cap="flat" cmpd="sng" algn="ctr">
                <a:solidFill>
                  <a:srgbClr val="E0FFE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5817CC9F-241A-402C-8E61-487E116D85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9348" y="3532340"/>
                <a:ext cx="5605660" cy="270529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D" dirty="0"/>
                  <a:t>	: Convection rolls with wave 	  number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D" dirty="0"/>
                  <a:t> in the y-direction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D" dirty="0"/>
                  <a:t>	: Convection rolls with wave 	  number </a:t>
                </a:r>
                <a14:m>
                  <m:oMath xmlns:m="http://schemas.openxmlformats.org/officeDocument/2006/math">
                    <m:r>
                      <a:rPr lang="en-ID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D" dirty="0"/>
                  <a:t> in the y-direction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D" dirty="0"/>
                  <a:t>	: Mean temperature profile 	  due to convection</a:t>
                </a:r>
              </a:p>
              <a:p>
                <a:pPr marL="0" indent="0"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5817CC9F-241A-402C-8E61-487E116D8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348" y="3532340"/>
                <a:ext cx="5605660" cy="2705298"/>
              </a:xfrm>
              <a:prstGeom prst="rect">
                <a:avLst/>
              </a:prstGeom>
              <a:blipFill>
                <a:blip r:embed="rId5"/>
                <a:stretch>
                  <a:fillRect t="-3604" b="-427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043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68b47d3461e1d35480e7ef43206c6cf9933ab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1935</Words>
  <Application>Microsoft Office PowerPoint</Application>
  <PresentationFormat>Widescreen</PresentationFormat>
  <Paragraphs>480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Chaos and Strange Attractors: The Lorenz Equations</vt:lpstr>
      <vt:lpstr>Outline</vt:lpstr>
      <vt:lpstr>Introduction to Lorenz Equation</vt:lpstr>
      <vt:lpstr>Introduction to Lorenz Equation</vt:lpstr>
      <vt:lpstr>Introduction to Lorenz Equation</vt:lpstr>
      <vt:lpstr>Introduction to Lorenz Equation</vt:lpstr>
      <vt:lpstr>Introduction to Lorenz Equation</vt:lpstr>
      <vt:lpstr>Introduction to Lorenz Equation</vt:lpstr>
      <vt:lpstr>Introduction to Lorenz Equation</vt:lpstr>
      <vt:lpstr>Introduction to Lorenz Equation</vt:lpstr>
      <vt:lpstr>Introduction to Lorenz Equation</vt:lpstr>
      <vt:lpstr>Introduction to Lorenz Equation</vt:lpstr>
      <vt:lpstr>The Lorenz Equation</vt:lpstr>
      <vt:lpstr>Jacobian of the Lorenz Equation</vt:lpstr>
      <vt:lpstr>Jacobian of the Lorenz Equation</vt:lpstr>
      <vt:lpstr>Critical Points of the Lorenz Equation</vt:lpstr>
      <vt:lpstr>Critical Points of the Lorenz Equation</vt:lpstr>
      <vt:lpstr>Critical Points of the Lorenz Equation</vt:lpstr>
      <vt:lpstr>Critical Points of the Lorenz Equation</vt:lpstr>
      <vt:lpstr>Critical Points of the Lorenz Equation</vt:lpstr>
      <vt:lpstr>Critical Points of the Lorenz Equation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Lorenz Equation on Earth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and Strange Attractors: The Lorenz Equations</dc:title>
  <dc:creator>Xyba</dc:creator>
  <cp:lastModifiedBy> </cp:lastModifiedBy>
  <cp:revision>242</cp:revision>
  <dcterms:created xsi:type="dcterms:W3CDTF">2017-11-21T08:02:07Z</dcterms:created>
  <dcterms:modified xsi:type="dcterms:W3CDTF">2017-11-27T05:47:21Z</dcterms:modified>
</cp:coreProperties>
</file>